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9"/>
  </p:notesMasterIdLst>
  <p:sldIdLst>
    <p:sldId id="256" r:id="rId2"/>
    <p:sldId id="260" r:id="rId3"/>
    <p:sldId id="258" r:id="rId4"/>
    <p:sldId id="269" r:id="rId5"/>
    <p:sldId id="264" r:id="rId6"/>
    <p:sldId id="268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2177"/>
  </p:normalViewPr>
  <p:slideViewPr>
    <p:cSldViewPr snapToGrid="0" snapToObjects="1">
      <p:cViewPr varScale="1">
        <p:scale>
          <a:sx n="104" d="100"/>
          <a:sy n="104" d="100"/>
        </p:scale>
        <p:origin x="14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5FBA-9E67-43BA-9D22-CBEC5AED7D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3D4D93-5088-4DB3-9CDD-C3EB7A82BE8E}">
      <dgm:prSet/>
      <dgm:spPr/>
      <dgm:t>
        <a:bodyPr/>
        <a:lstStyle/>
        <a:p>
          <a:r>
            <a:rPr lang="en-US" dirty="0"/>
            <a:t>Science isn’t made by </a:t>
          </a:r>
          <a:r>
            <a:rPr lang="en-US" b="1" dirty="0"/>
            <a:t>individuals</a:t>
          </a:r>
          <a:r>
            <a:rPr lang="en-US" dirty="0"/>
            <a:t>.  </a:t>
          </a:r>
        </a:p>
      </dgm:t>
    </dgm:pt>
    <dgm:pt modelId="{00D7D05A-6713-4DC5-8BE3-33D11BF1F0D0}" type="parTrans" cxnId="{7501C41A-603F-4A40-83D2-E253E19DDCA3}">
      <dgm:prSet/>
      <dgm:spPr/>
      <dgm:t>
        <a:bodyPr/>
        <a:lstStyle/>
        <a:p>
          <a:endParaRPr lang="en-US"/>
        </a:p>
      </dgm:t>
    </dgm:pt>
    <dgm:pt modelId="{FB53B5A9-339B-4EDF-A20C-77D0C53CDABB}" type="sibTrans" cxnId="{7501C41A-603F-4A40-83D2-E253E19DDCA3}">
      <dgm:prSet/>
      <dgm:spPr/>
      <dgm:t>
        <a:bodyPr/>
        <a:lstStyle/>
        <a:p>
          <a:endParaRPr lang="en-US"/>
        </a:p>
      </dgm:t>
    </dgm:pt>
    <dgm:pt modelId="{E552CC62-D529-4403-A0B3-E8ADDEF5BABF}">
      <dgm:prSet/>
      <dgm:spPr/>
      <dgm:t>
        <a:bodyPr/>
        <a:lstStyle/>
        <a:p>
          <a:r>
            <a:rPr lang="en-US" dirty="0"/>
            <a:t>Scientists </a:t>
          </a:r>
          <a:r>
            <a:rPr lang="en-US" b="1" dirty="0"/>
            <a:t>work together</a:t>
          </a:r>
          <a:r>
            <a:rPr lang="en-US" dirty="0"/>
            <a:t> and build on each other’s ideas.  </a:t>
          </a:r>
        </a:p>
      </dgm:t>
    </dgm:pt>
    <dgm:pt modelId="{D8246F0E-8F31-448A-A76B-56DC5B55CB41}" type="parTrans" cxnId="{C0DA5F95-A780-4F61-B2FB-14CCE6385A08}">
      <dgm:prSet/>
      <dgm:spPr/>
      <dgm:t>
        <a:bodyPr/>
        <a:lstStyle/>
        <a:p>
          <a:endParaRPr lang="en-US"/>
        </a:p>
      </dgm:t>
    </dgm:pt>
    <dgm:pt modelId="{5546507D-C165-432D-B153-BF27FA271334}" type="sibTrans" cxnId="{C0DA5F95-A780-4F61-B2FB-14CCE6385A08}">
      <dgm:prSet/>
      <dgm:spPr/>
      <dgm:t>
        <a:bodyPr/>
        <a:lstStyle/>
        <a:p>
          <a:endParaRPr lang="en-US"/>
        </a:p>
      </dgm:t>
    </dgm:pt>
    <dgm:pt modelId="{956E472B-48FE-453B-8E1A-4B1B4B823959}">
      <dgm:prSet/>
      <dgm:spPr/>
      <dgm:t>
        <a:bodyPr/>
        <a:lstStyle/>
        <a:p>
          <a:r>
            <a:rPr lang="en-US" dirty="0"/>
            <a:t>Charles Darwin </a:t>
          </a:r>
          <a:r>
            <a:rPr lang="en-US" b="1" dirty="0"/>
            <a:t>collected evidence </a:t>
          </a:r>
          <a:r>
            <a:rPr lang="en-US" b="0" dirty="0"/>
            <a:t>and read</a:t>
          </a:r>
          <a:r>
            <a:rPr lang="en-US" b="1" dirty="0"/>
            <a:t> </a:t>
          </a:r>
          <a:r>
            <a:rPr lang="en-US" b="0" dirty="0"/>
            <a:t>about </a:t>
          </a:r>
          <a:r>
            <a:rPr lang="en-US" b="1" dirty="0"/>
            <a:t>other theories of evolution</a:t>
          </a:r>
          <a:r>
            <a:rPr lang="en-US" dirty="0"/>
            <a:t>.  </a:t>
          </a:r>
        </a:p>
      </dgm:t>
    </dgm:pt>
    <dgm:pt modelId="{FB61200E-8C0F-4F78-86C8-A5925DDE29B8}" type="parTrans" cxnId="{93B34E20-5E86-4400-8323-6A1A40D994AE}">
      <dgm:prSet/>
      <dgm:spPr/>
      <dgm:t>
        <a:bodyPr/>
        <a:lstStyle/>
        <a:p>
          <a:endParaRPr lang="en-US"/>
        </a:p>
      </dgm:t>
    </dgm:pt>
    <dgm:pt modelId="{90AD6845-E259-460D-83B2-BDEAB8A12D51}" type="sibTrans" cxnId="{93B34E20-5E86-4400-8323-6A1A40D994AE}">
      <dgm:prSet/>
      <dgm:spPr/>
      <dgm:t>
        <a:bodyPr/>
        <a:lstStyle/>
        <a:p>
          <a:endParaRPr lang="en-US"/>
        </a:p>
      </dgm:t>
    </dgm:pt>
    <dgm:pt modelId="{F0F6BE8B-CB0B-46E1-9444-0343CDA40D65}">
      <dgm:prSet/>
      <dgm:spPr/>
      <dgm:t>
        <a:bodyPr/>
        <a:lstStyle/>
        <a:p>
          <a:r>
            <a:rPr lang="en-US" dirty="0"/>
            <a:t>He </a:t>
          </a:r>
          <a:r>
            <a:rPr lang="en-US" b="1" dirty="0"/>
            <a:t>built on these </a:t>
          </a:r>
          <a:r>
            <a:rPr lang="en-US" dirty="0"/>
            <a:t>ideas by developing the concept of </a:t>
          </a:r>
          <a:r>
            <a:rPr lang="en-US" b="1" dirty="0"/>
            <a:t>natural selection</a:t>
          </a:r>
          <a:r>
            <a:rPr lang="en-US" b="0" dirty="0"/>
            <a:t>.</a:t>
          </a:r>
          <a:endParaRPr lang="en-US" dirty="0"/>
        </a:p>
      </dgm:t>
    </dgm:pt>
    <dgm:pt modelId="{9B58BDE7-F23A-4A1F-940E-1718B7650327}" type="parTrans" cxnId="{0E9C25AE-1A53-44C6-A03B-A847534F0476}">
      <dgm:prSet/>
      <dgm:spPr/>
      <dgm:t>
        <a:bodyPr/>
        <a:lstStyle/>
        <a:p>
          <a:endParaRPr lang="en-US"/>
        </a:p>
      </dgm:t>
    </dgm:pt>
    <dgm:pt modelId="{4127424C-C7BD-4191-BCBD-D80459DEFEAB}" type="sibTrans" cxnId="{0E9C25AE-1A53-44C6-A03B-A847534F0476}">
      <dgm:prSet/>
      <dgm:spPr/>
      <dgm:t>
        <a:bodyPr/>
        <a:lstStyle/>
        <a:p>
          <a:endParaRPr lang="en-US"/>
        </a:p>
      </dgm:t>
    </dgm:pt>
    <dgm:pt modelId="{23C2807B-44E8-48EB-AF34-C0EE91EC2575}" type="pres">
      <dgm:prSet presAssocID="{41435FBA-9E67-43BA-9D22-CBEC5AED7D5B}" presName="root" presStyleCnt="0">
        <dgm:presLayoutVars>
          <dgm:dir/>
          <dgm:resizeHandles val="exact"/>
        </dgm:presLayoutVars>
      </dgm:prSet>
      <dgm:spPr/>
    </dgm:pt>
    <dgm:pt modelId="{E8E894BC-41C3-44FE-9BCD-9FE9BC51755B}" type="pres">
      <dgm:prSet presAssocID="{443D4D93-5088-4DB3-9CDD-C3EB7A82BE8E}" presName="compNode" presStyleCnt="0"/>
      <dgm:spPr/>
    </dgm:pt>
    <dgm:pt modelId="{9F8EDED9-EFC6-40A0-A38F-94788746139F}" type="pres">
      <dgm:prSet presAssocID="{443D4D93-5088-4DB3-9CDD-C3EB7A82BE8E}" presName="bgRect" presStyleLbl="bgShp" presStyleIdx="0" presStyleCnt="4"/>
      <dgm:spPr/>
    </dgm:pt>
    <dgm:pt modelId="{1B5C717E-4367-4805-BCC2-D0ECB56DED41}" type="pres">
      <dgm:prSet presAssocID="{443D4D93-5088-4DB3-9CDD-C3EB7A82BE8E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18ABCE3-68A7-4B83-B2AB-92E4EB069648}" type="pres">
      <dgm:prSet presAssocID="{443D4D93-5088-4DB3-9CDD-C3EB7A82BE8E}" presName="spaceRect" presStyleCnt="0"/>
      <dgm:spPr/>
    </dgm:pt>
    <dgm:pt modelId="{1B5D689C-A4D2-473D-BE21-4CD0BF2CA7D4}" type="pres">
      <dgm:prSet presAssocID="{443D4D93-5088-4DB3-9CDD-C3EB7A82BE8E}" presName="parTx" presStyleLbl="revTx" presStyleIdx="0" presStyleCnt="4">
        <dgm:presLayoutVars>
          <dgm:chMax val="0"/>
          <dgm:chPref val="0"/>
        </dgm:presLayoutVars>
      </dgm:prSet>
      <dgm:spPr/>
    </dgm:pt>
    <dgm:pt modelId="{E2C6E628-F669-478D-874D-B200B21F476E}" type="pres">
      <dgm:prSet presAssocID="{FB53B5A9-339B-4EDF-A20C-77D0C53CDABB}" presName="sibTrans" presStyleCnt="0"/>
      <dgm:spPr/>
    </dgm:pt>
    <dgm:pt modelId="{74479422-F19E-4E96-AA71-83698A582887}" type="pres">
      <dgm:prSet presAssocID="{E552CC62-D529-4403-A0B3-E8ADDEF5BABF}" presName="compNode" presStyleCnt="0"/>
      <dgm:spPr/>
    </dgm:pt>
    <dgm:pt modelId="{632D1849-0A04-46A6-877F-D1B5B26AF9E2}" type="pres">
      <dgm:prSet presAssocID="{E552CC62-D529-4403-A0B3-E8ADDEF5BABF}" presName="bgRect" presStyleLbl="bgShp" presStyleIdx="1" presStyleCnt="4"/>
      <dgm:spPr/>
    </dgm:pt>
    <dgm:pt modelId="{427FC4E2-4E2D-4529-983C-B0F472F141FE}" type="pres">
      <dgm:prSet presAssocID="{E552CC62-D529-4403-A0B3-E8ADDEF5BABF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1BDB7BB7-8D13-4FD5-9DA4-E216A14823FA}" type="pres">
      <dgm:prSet presAssocID="{E552CC62-D529-4403-A0B3-E8ADDEF5BABF}" presName="spaceRect" presStyleCnt="0"/>
      <dgm:spPr/>
    </dgm:pt>
    <dgm:pt modelId="{2F7CB712-0FD7-4951-8415-FD60BD0335BA}" type="pres">
      <dgm:prSet presAssocID="{E552CC62-D529-4403-A0B3-E8ADDEF5BABF}" presName="parTx" presStyleLbl="revTx" presStyleIdx="1" presStyleCnt="4">
        <dgm:presLayoutVars>
          <dgm:chMax val="0"/>
          <dgm:chPref val="0"/>
        </dgm:presLayoutVars>
      </dgm:prSet>
      <dgm:spPr/>
    </dgm:pt>
    <dgm:pt modelId="{86A87E3E-4F5D-4925-A6A2-9D5585E46435}" type="pres">
      <dgm:prSet presAssocID="{5546507D-C165-432D-B153-BF27FA271334}" presName="sibTrans" presStyleCnt="0"/>
      <dgm:spPr/>
    </dgm:pt>
    <dgm:pt modelId="{208C3651-E4BB-40EB-B03A-6EEE76C266D4}" type="pres">
      <dgm:prSet presAssocID="{956E472B-48FE-453B-8E1A-4B1B4B823959}" presName="compNode" presStyleCnt="0"/>
      <dgm:spPr/>
    </dgm:pt>
    <dgm:pt modelId="{5205B2DF-AD10-42D0-9C79-C77923E3B793}" type="pres">
      <dgm:prSet presAssocID="{956E472B-48FE-453B-8E1A-4B1B4B823959}" presName="bgRect" presStyleLbl="bgShp" presStyleIdx="2" presStyleCnt="4"/>
      <dgm:spPr/>
    </dgm:pt>
    <dgm:pt modelId="{FA37C9F6-1661-4FDC-9144-53E510AD0B2F}" type="pres">
      <dgm:prSet presAssocID="{956E472B-48FE-453B-8E1A-4B1B4B823959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80BEAE06-493A-4933-B081-70DDA26E5ABB}" type="pres">
      <dgm:prSet presAssocID="{956E472B-48FE-453B-8E1A-4B1B4B823959}" presName="spaceRect" presStyleCnt="0"/>
      <dgm:spPr/>
    </dgm:pt>
    <dgm:pt modelId="{5CB34074-7DA8-4946-B3A7-E97CA7CE461C}" type="pres">
      <dgm:prSet presAssocID="{956E472B-48FE-453B-8E1A-4B1B4B823959}" presName="parTx" presStyleLbl="revTx" presStyleIdx="2" presStyleCnt="4">
        <dgm:presLayoutVars>
          <dgm:chMax val="0"/>
          <dgm:chPref val="0"/>
        </dgm:presLayoutVars>
      </dgm:prSet>
      <dgm:spPr/>
    </dgm:pt>
    <dgm:pt modelId="{0037A567-9B6A-4942-AAC6-3DEA0D9161DC}" type="pres">
      <dgm:prSet presAssocID="{90AD6845-E259-460D-83B2-BDEAB8A12D51}" presName="sibTrans" presStyleCnt="0"/>
      <dgm:spPr/>
    </dgm:pt>
    <dgm:pt modelId="{6F2E3A70-65AF-432B-9C2D-8E1F6A888E44}" type="pres">
      <dgm:prSet presAssocID="{F0F6BE8B-CB0B-46E1-9444-0343CDA40D65}" presName="compNode" presStyleCnt="0"/>
      <dgm:spPr/>
    </dgm:pt>
    <dgm:pt modelId="{69343FC2-221E-46AC-8186-9539317D1213}" type="pres">
      <dgm:prSet presAssocID="{F0F6BE8B-CB0B-46E1-9444-0343CDA40D65}" presName="bgRect" presStyleLbl="bgShp" presStyleIdx="3" presStyleCnt="4"/>
      <dgm:spPr/>
    </dgm:pt>
    <dgm:pt modelId="{32A049B5-0598-4B07-A635-4C4734435583}" type="pres">
      <dgm:prSet presAssocID="{F0F6BE8B-CB0B-46E1-9444-0343CDA40D65}" presName="iconRect" presStyleLbl="node1" presStyleIdx="3" presStyleCnt="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836DFBD-4408-4647-BC43-926F74AA5902}" type="pres">
      <dgm:prSet presAssocID="{F0F6BE8B-CB0B-46E1-9444-0343CDA40D65}" presName="spaceRect" presStyleCnt="0"/>
      <dgm:spPr/>
    </dgm:pt>
    <dgm:pt modelId="{CE20B0B4-C1AC-4DD7-A02B-5A1061684716}" type="pres">
      <dgm:prSet presAssocID="{F0F6BE8B-CB0B-46E1-9444-0343CDA40D6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501C41A-603F-4A40-83D2-E253E19DDCA3}" srcId="{41435FBA-9E67-43BA-9D22-CBEC5AED7D5B}" destId="{443D4D93-5088-4DB3-9CDD-C3EB7A82BE8E}" srcOrd="0" destOrd="0" parTransId="{00D7D05A-6713-4DC5-8BE3-33D11BF1F0D0}" sibTransId="{FB53B5A9-339B-4EDF-A20C-77D0C53CDABB}"/>
    <dgm:cxn modelId="{93B34E20-5E86-4400-8323-6A1A40D994AE}" srcId="{41435FBA-9E67-43BA-9D22-CBEC5AED7D5B}" destId="{956E472B-48FE-453B-8E1A-4B1B4B823959}" srcOrd="2" destOrd="0" parTransId="{FB61200E-8C0F-4F78-86C8-A5925DDE29B8}" sibTransId="{90AD6845-E259-460D-83B2-BDEAB8A12D51}"/>
    <dgm:cxn modelId="{60F6A124-1EEA-B649-971B-BDC5DD31F586}" type="presOf" srcId="{F0F6BE8B-CB0B-46E1-9444-0343CDA40D65}" destId="{CE20B0B4-C1AC-4DD7-A02B-5A1061684716}" srcOrd="0" destOrd="0" presId="urn:microsoft.com/office/officeart/2018/2/layout/IconVerticalSolidList"/>
    <dgm:cxn modelId="{51D1F539-7D42-644B-A07D-AFAED99444FB}" type="presOf" srcId="{443D4D93-5088-4DB3-9CDD-C3EB7A82BE8E}" destId="{1B5D689C-A4D2-473D-BE21-4CD0BF2CA7D4}" srcOrd="0" destOrd="0" presId="urn:microsoft.com/office/officeart/2018/2/layout/IconVerticalSolidList"/>
    <dgm:cxn modelId="{057CAA73-A3CF-DC4D-83ED-C324F227E7B0}" type="presOf" srcId="{E552CC62-D529-4403-A0B3-E8ADDEF5BABF}" destId="{2F7CB712-0FD7-4951-8415-FD60BD0335BA}" srcOrd="0" destOrd="0" presId="urn:microsoft.com/office/officeart/2018/2/layout/IconVerticalSolidList"/>
    <dgm:cxn modelId="{D137B379-6792-FF45-9A53-3296BAFC397B}" type="presOf" srcId="{41435FBA-9E67-43BA-9D22-CBEC5AED7D5B}" destId="{23C2807B-44E8-48EB-AF34-C0EE91EC2575}" srcOrd="0" destOrd="0" presId="urn:microsoft.com/office/officeart/2018/2/layout/IconVerticalSolidList"/>
    <dgm:cxn modelId="{C0DA5F95-A780-4F61-B2FB-14CCE6385A08}" srcId="{41435FBA-9E67-43BA-9D22-CBEC5AED7D5B}" destId="{E552CC62-D529-4403-A0B3-E8ADDEF5BABF}" srcOrd="1" destOrd="0" parTransId="{D8246F0E-8F31-448A-A76B-56DC5B55CB41}" sibTransId="{5546507D-C165-432D-B153-BF27FA271334}"/>
    <dgm:cxn modelId="{0E9C25AE-1A53-44C6-A03B-A847534F0476}" srcId="{41435FBA-9E67-43BA-9D22-CBEC5AED7D5B}" destId="{F0F6BE8B-CB0B-46E1-9444-0343CDA40D65}" srcOrd="3" destOrd="0" parTransId="{9B58BDE7-F23A-4A1F-940E-1718B7650327}" sibTransId="{4127424C-C7BD-4191-BCBD-D80459DEFEAB}"/>
    <dgm:cxn modelId="{55E1F6DA-80E4-F240-921C-F711AFD211D6}" type="presOf" srcId="{956E472B-48FE-453B-8E1A-4B1B4B823959}" destId="{5CB34074-7DA8-4946-B3A7-E97CA7CE461C}" srcOrd="0" destOrd="0" presId="urn:microsoft.com/office/officeart/2018/2/layout/IconVerticalSolidList"/>
    <dgm:cxn modelId="{A6EAF4DB-CE3D-B045-B243-C26DACF744E0}" type="presParOf" srcId="{23C2807B-44E8-48EB-AF34-C0EE91EC2575}" destId="{E8E894BC-41C3-44FE-9BCD-9FE9BC51755B}" srcOrd="0" destOrd="0" presId="urn:microsoft.com/office/officeart/2018/2/layout/IconVerticalSolidList"/>
    <dgm:cxn modelId="{0C5D06CC-89C0-E042-A0C1-11A1460D0C3E}" type="presParOf" srcId="{E8E894BC-41C3-44FE-9BCD-9FE9BC51755B}" destId="{9F8EDED9-EFC6-40A0-A38F-94788746139F}" srcOrd="0" destOrd="0" presId="urn:microsoft.com/office/officeart/2018/2/layout/IconVerticalSolidList"/>
    <dgm:cxn modelId="{BD535EF1-853A-1642-925D-43381C1E8B25}" type="presParOf" srcId="{E8E894BC-41C3-44FE-9BCD-9FE9BC51755B}" destId="{1B5C717E-4367-4805-BCC2-D0ECB56DED41}" srcOrd="1" destOrd="0" presId="urn:microsoft.com/office/officeart/2018/2/layout/IconVerticalSolidList"/>
    <dgm:cxn modelId="{44945761-A121-A942-85A2-42A60A4615C5}" type="presParOf" srcId="{E8E894BC-41C3-44FE-9BCD-9FE9BC51755B}" destId="{318ABCE3-68A7-4B83-B2AB-92E4EB069648}" srcOrd="2" destOrd="0" presId="urn:microsoft.com/office/officeart/2018/2/layout/IconVerticalSolidList"/>
    <dgm:cxn modelId="{0BE7C248-7B13-F249-8438-70568616923F}" type="presParOf" srcId="{E8E894BC-41C3-44FE-9BCD-9FE9BC51755B}" destId="{1B5D689C-A4D2-473D-BE21-4CD0BF2CA7D4}" srcOrd="3" destOrd="0" presId="urn:microsoft.com/office/officeart/2018/2/layout/IconVerticalSolidList"/>
    <dgm:cxn modelId="{DDFCF9AD-BA33-4B42-A808-433FF48FAEA0}" type="presParOf" srcId="{23C2807B-44E8-48EB-AF34-C0EE91EC2575}" destId="{E2C6E628-F669-478D-874D-B200B21F476E}" srcOrd="1" destOrd="0" presId="urn:microsoft.com/office/officeart/2018/2/layout/IconVerticalSolidList"/>
    <dgm:cxn modelId="{BD140D6A-D036-524A-98D5-E982550E0FC6}" type="presParOf" srcId="{23C2807B-44E8-48EB-AF34-C0EE91EC2575}" destId="{74479422-F19E-4E96-AA71-83698A582887}" srcOrd="2" destOrd="0" presId="urn:microsoft.com/office/officeart/2018/2/layout/IconVerticalSolidList"/>
    <dgm:cxn modelId="{A43CD4FF-0D01-B945-99F8-AFE2BBFE1BC8}" type="presParOf" srcId="{74479422-F19E-4E96-AA71-83698A582887}" destId="{632D1849-0A04-46A6-877F-D1B5B26AF9E2}" srcOrd="0" destOrd="0" presId="urn:microsoft.com/office/officeart/2018/2/layout/IconVerticalSolidList"/>
    <dgm:cxn modelId="{6E4EBC6C-AC61-CE49-9235-DEC92EBC423D}" type="presParOf" srcId="{74479422-F19E-4E96-AA71-83698A582887}" destId="{427FC4E2-4E2D-4529-983C-B0F472F141FE}" srcOrd="1" destOrd="0" presId="urn:microsoft.com/office/officeart/2018/2/layout/IconVerticalSolidList"/>
    <dgm:cxn modelId="{DE9FB15D-E9AD-ED43-8909-9820C34F600F}" type="presParOf" srcId="{74479422-F19E-4E96-AA71-83698A582887}" destId="{1BDB7BB7-8D13-4FD5-9DA4-E216A14823FA}" srcOrd="2" destOrd="0" presId="urn:microsoft.com/office/officeart/2018/2/layout/IconVerticalSolidList"/>
    <dgm:cxn modelId="{67EA1B40-13E1-A743-8AC1-F4BD1A9D7138}" type="presParOf" srcId="{74479422-F19E-4E96-AA71-83698A582887}" destId="{2F7CB712-0FD7-4951-8415-FD60BD0335BA}" srcOrd="3" destOrd="0" presId="urn:microsoft.com/office/officeart/2018/2/layout/IconVerticalSolidList"/>
    <dgm:cxn modelId="{492C6802-3EA0-AB44-AD6C-32A365193D98}" type="presParOf" srcId="{23C2807B-44E8-48EB-AF34-C0EE91EC2575}" destId="{86A87E3E-4F5D-4925-A6A2-9D5585E46435}" srcOrd="3" destOrd="0" presId="urn:microsoft.com/office/officeart/2018/2/layout/IconVerticalSolidList"/>
    <dgm:cxn modelId="{96CA1A8A-9C76-414B-8543-95EA28713D16}" type="presParOf" srcId="{23C2807B-44E8-48EB-AF34-C0EE91EC2575}" destId="{208C3651-E4BB-40EB-B03A-6EEE76C266D4}" srcOrd="4" destOrd="0" presId="urn:microsoft.com/office/officeart/2018/2/layout/IconVerticalSolidList"/>
    <dgm:cxn modelId="{872C7F3A-728C-774A-B88F-960B69367435}" type="presParOf" srcId="{208C3651-E4BB-40EB-B03A-6EEE76C266D4}" destId="{5205B2DF-AD10-42D0-9C79-C77923E3B793}" srcOrd="0" destOrd="0" presId="urn:microsoft.com/office/officeart/2018/2/layout/IconVerticalSolidList"/>
    <dgm:cxn modelId="{4E87671F-1C53-9544-8B06-30148B70A832}" type="presParOf" srcId="{208C3651-E4BB-40EB-B03A-6EEE76C266D4}" destId="{FA37C9F6-1661-4FDC-9144-53E510AD0B2F}" srcOrd="1" destOrd="0" presId="urn:microsoft.com/office/officeart/2018/2/layout/IconVerticalSolidList"/>
    <dgm:cxn modelId="{77E0444E-CDDB-654E-822B-0B8F7D581F00}" type="presParOf" srcId="{208C3651-E4BB-40EB-B03A-6EEE76C266D4}" destId="{80BEAE06-493A-4933-B081-70DDA26E5ABB}" srcOrd="2" destOrd="0" presId="urn:microsoft.com/office/officeart/2018/2/layout/IconVerticalSolidList"/>
    <dgm:cxn modelId="{207C1DD5-F6B5-FA45-9733-C2EBD11EF315}" type="presParOf" srcId="{208C3651-E4BB-40EB-B03A-6EEE76C266D4}" destId="{5CB34074-7DA8-4946-B3A7-E97CA7CE461C}" srcOrd="3" destOrd="0" presId="urn:microsoft.com/office/officeart/2018/2/layout/IconVerticalSolidList"/>
    <dgm:cxn modelId="{EE4E9D89-A60D-F54E-A80A-3AB5F13140A8}" type="presParOf" srcId="{23C2807B-44E8-48EB-AF34-C0EE91EC2575}" destId="{0037A567-9B6A-4942-AAC6-3DEA0D9161DC}" srcOrd="5" destOrd="0" presId="urn:microsoft.com/office/officeart/2018/2/layout/IconVerticalSolidList"/>
    <dgm:cxn modelId="{087F3BBC-675C-7E42-BF09-15F3F5BB1C1A}" type="presParOf" srcId="{23C2807B-44E8-48EB-AF34-C0EE91EC2575}" destId="{6F2E3A70-65AF-432B-9C2D-8E1F6A888E44}" srcOrd="6" destOrd="0" presId="urn:microsoft.com/office/officeart/2018/2/layout/IconVerticalSolidList"/>
    <dgm:cxn modelId="{67AB8983-BCC3-4C45-B489-A67A669DFA1F}" type="presParOf" srcId="{6F2E3A70-65AF-432B-9C2D-8E1F6A888E44}" destId="{69343FC2-221E-46AC-8186-9539317D1213}" srcOrd="0" destOrd="0" presId="urn:microsoft.com/office/officeart/2018/2/layout/IconVerticalSolidList"/>
    <dgm:cxn modelId="{3C6BBF3A-A8F4-1F40-9640-3CD560C1F60F}" type="presParOf" srcId="{6F2E3A70-65AF-432B-9C2D-8E1F6A888E44}" destId="{32A049B5-0598-4B07-A635-4C4734435583}" srcOrd="1" destOrd="0" presId="urn:microsoft.com/office/officeart/2018/2/layout/IconVerticalSolidList"/>
    <dgm:cxn modelId="{EF34A6B9-5ACD-B449-916D-BF2FCB4D6C1B}" type="presParOf" srcId="{6F2E3A70-65AF-432B-9C2D-8E1F6A888E44}" destId="{8836DFBD-4408-4647-BC43-926F74AA5902}" srcOrd="2" destOrd="0" presId="urn:microsoft.com/office/officeart/2018/2/layout/IconVerticalSolidList"/>
    <dgm:cxn modelId="{FADCCE6D-3A33-A043-BAA2-DA5D9AE4EBA1}" type="presParOf" srcId="{6F2E3A70-65AF-432B-9C2D-8E1F6A888E44}" destId="{CE20B0B4-C1AC-4DD7-A02B-5A10616847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EDED9-EFC6-40A0-A38F-94788746139F}">
      <dsp:nvSpPr>
        <dsp:cNvPr id="0" name=""/>
        <dsp:cNvSpPr/>
      </dsp:nvSpPr>
      <dsp:spPr>
        <a:xfrm>
          <a:off x="0" y="1459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C717E-4367-4805-BCC2-D0ECB56DED41}">
      <dsp:nvSpPr>
        <dsp:cNvPr id="0" name=""/>
        <dsp:cNvSpPr/>
      </dsp:nvSpPr>
      <dsp:spPr>
        <a:xfrm>
          <a:off x="223832" y="167946"/>
          <a:ext cx="406967" cy="4069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D689C-A4D2-473D-BE21-4CD0BF2CA7D4}">
      <dsp:nvSpPr>
        <dsp:cNvPr id="0" name=""/>
        <dsp:cNvSpPr/>
      </dsp:nvSpPr>
      <dsp:spPr>
        <a:xfrm>
          <a:off x="854632" y="1459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Science isn’t made by </a:t>
          </a:r>
          <a:r>
            <a:rPr lang="en-US" sz="2200" b="1" kern="1200" dirty="0"/>
            <a:t>individuals</a:t>
          </a:r>
          <a:r>
            <a:rPr lang="en-US" sz="2200" kern="1200" dirty="0"/>
            <a:t>.  </a:t>
          </a:r>
        </a:p>
      </dsp:txBody>
      <dsp:txXfrm>
        <a:off x="854632" y="1459"/>
        <a:ext cx="10301047" cy="739941"/>
      </dsp:txXfrm>
    </dsp:sp>
    <dsp:sp modelId="{632D1849-0A04-46A6-877F-D1B5B26AF9E2}">
      <dsp:nvSpPr>
        <dsp:cNvPr id="0" name=""/>
        <dsp:cNvSpPr/>
      </dsp:nvSpPr>
      <dsp:spPr>
        <a:xfrm>
          <a:off x="0" y="926386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C4E2-4E2D-4529-983C-B0F472F141FE}">
      <dsp:nvSpPr>
        <dsp:cNvPr id="0" name=""/>
        <dsp:cNvSpPr/>
      </dsp:nvSpPr>
      <dsp:spPr>
        <a:xfrm>
          <a:off x="223832" y="1092873"/>
          <a:ext cx="406967" cy="40696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CB712-0FD7-4951-8415-FD60BD0335BA}">
      <dsp:nvSpPr>
        <dsp:cNvPr id="0" name=""/>
        <dsp:cNvSpPr/>
      </dsp:nvSpPr>
      <dsp:spPr>
        <a:xfrm>
          <a:off x="854632" y="926386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Scientists </a:t>
          </a:r>
          <a:r>
            <a:rPr lang="en-US" sz="2200" b="1" kern="1200" dirty="0"/>
            <a:t>work together</a:t>
          </a:r>
          <a:r>
            <a:rPr lang="en-US" sz="2200" kern="1200" dirty="0"/>
            <a:t> and build on each other’s ideas.  </a:t>
          </a:r>
        </a:p>
      </dsp:txBody>
      <dsp:txXfrm>
        <a:off x="854632" y="926386"/>
        <a:ext cx="10301047" cy="739941"/>
      </dsp:txXfrm>
    </dsp:sp>
    <dsp:sp modelId="{5205B2DF-AD10-42D0-9C79-C77923E3B793}">
      <dsp:nvSpPr>
        <dsp:cNvPr id="0" name=""/>
        <dsp:cNvSpPr/>
      </dsp:nvSpPr>
      <dsp:spPr>
        <a:xfrm>
          <a:off x="0" y="1851313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7C9F6-1661-4FDC-9144-53E510AD0B2F}">
      <dsp:nvSpPr>
        <dsp:cNvPr id="0" name=""/>
        <dsp:cNvSpPr/>
      </dsp:nvSpPr>
      <dsp:spPr>
        <a:xfrm>
          <a:off x="223832" y="2017800"/>
          <a:ext cx="406967" cy="406967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34074-7DA8-4946-B3A7-E97CA7CE461C}">
      <dsp:nvSpPr>
        <dsp:cNvPr id="0" name=""/>
        <dsp:cNvSpPr/>
      </dsp:nvSpPr>
      <dsp:spPr>
        <a:xfrm>
          <a:off x="854632" y="1851313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Charles Darwin </a:t>
          </a:r>
          <a:r>
            <a:rPr lang="en-US" sz="2200" b="1" kern="1200" dirty="0"/>
            <a:t>collected evidence </a:t>
          </a:r>
          <a:r>
            <a:rPr lang="en-US" sz="2200" b="0" kern="1200" dirty="0"/>
            <a:t>and read</a:t>
          </a:r>
          <a:r>
            <a:rPr lang="en-US" sz="2200" b="1" kern="1200" dirty="0"/>
            <a:t> </a:t>
          </a:r>
          <a:r>
            <a:rPr lang="en-US" sz="2200" b="0" kern="1200" dirty="0"/>
            <a:t>about </a:t>
          </a:r>
          <a:r>
            <a:rPr lang="en-US" sz="2200" b="1" kern="1200" dirty="0"/>
            <a:t>other theories of evolution</a:t>
          </a:r>
          <a:r>
            <a:rPr lang="en-US" sz="2200" kern="1200" dirty="0"/>
            <a:t>.  </a:t>
          </a:r>
        </a:p>
      </dsp:txBody>
      <dsp:txXfrm>
        <a:off x="854632" y="1851313"/>
        <a:ext cx="10301047" cy="739941"/>
      </dsp:txXfrm>
    </dsp:sp>
    <dsp:sp modelId="{69343FC2-221E-46AC-8186-9539317D1213}">
      <dsp:nvSpPr>
        <dsp:cNvPr id="0" name=""/>
        <dsp:cNvSpPr/>
      </dsp:nvSpPr>
      <dsp:spPr>
        <a:xfrm>
          <a:off x="0" y="2776240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49B5-0598-4B07-A635-4C4734435583}">
      <dsp:nvSpPr>
        <dsp:cNvPr id="0" name=""/>
        <dsp:cNvSpPr/>
      </dsp:nvSpPr>
      <dsp:spPr>
        <a:xfrm>
          <a:off x="223832" y="2942727"/>
          <a:ext cx="406967" cy="406967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0B0B4-C1AC-4DD7-A02B-5A1061684716}">
      <dsp:nvSpPr>
        <dsp:cNvPr id="0" name=""/>
        <dsp:cNvSpPr/>
      </dsp:nvSpPr>
      <dsp:spPr>
        <a:xfrm>
          <a:off x="854632" y="2776240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He </a:t>
          </a:r>
          <a:r>
            <a:rPr lang="en-US" sz="2200" b="1" kern="1200" dirty="0"/>
            <a:t>built on these </a:t>
          </a:r>
          <a:r>
            <a:rPr lang="en-US" sz="2200" kern="1200" dirty="0"/>
            <a:t>ideas by developing the concept of </a:t>
          </a:r>
          <a:r>
            <a:rPr lang="en-US" sz="2200" b="1" kern="1200" dirty="0"/>
            <a:t>natural selection</a:t>
          </a:r>
          <a:r>
            <a:rPr lang="en-US" sz="2200" b="0" kern="1200" dirty="0"/>
            <a:t>.</a:t>
          </a:r>
          <a:endParaRPr lang="en-US" sz="2200" kern="1200" dirty="0"/>
        </a:p>
      </dsp:txBody>
      <dsp:txXfrm>
        <a:off x="854632" y="2776240"/>
        <a:ext cx="10301047" cy="73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D57FE-9D62-BC46-9190-A1E8B623F57A}" type="datetimeFigureOut">
              <a:rPr lang="en-US" smtClean="0"/>
              <a:t>9/15/22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D98C5-1CF8-D34F-94EB-4E02474AD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73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The Brain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Biology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WS1.1 Understand how scientific methods and theories develop over time</a:t>
            </a:r>
          </a:p>
          <a:p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4.5.2.2 The Brain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4.6.1.5 DNA Structure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4.6.1.6 Genetic inheritance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Biology: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14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00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50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17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95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 dirty="0"/>
              <a:t>Click the image of each scientist to be taken to the Wikipedia page to learn more.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52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mbrc.eu/newsroom/news/sofia-pereiaslavtseva-pioneer-marine-zoology-research-institution-management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Alfonso_L._Herrera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g"/><Relationship Id="rId10" Type="http://schemas.openxmlformats.org/officeDocument/2006/relationships/hyperlink" Target="https://www.britannica.com/biography/Oka-Asajiro" TargetMode="External"/><Relationship Id="rId4" Type="http://schemas.openxmlformats.org/officeDocument/2006/relationships/hyperlink" Target="https://en.wikipedia.org/wiki/John_Edmonstone" TargetMode="External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262279" cy="2334248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 Brain and DNA</a:t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Biology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862"/>
            <a:ext cx="12192001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007FCE5-FD19-BF2E-D796-B86B7A43B8A9}"/>
              </a:ext>
            </a:extLst>
          </p:cNvPr>
          <p:cNvSpPr/>
          <p:nvPr/>
        </p:nvSpPr>
        <p:spPr>
          <a:xfrm>
            <a:off x="7101640" y="6214420"/>
            <a:ext cx="4907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Diagram showing simple Mendelian inheritance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83959B-EDED-F14F-A8A9-0820C694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7330854" cy="135926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What is genetic inheritance?</a:t>
            </a:r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139863AB-DEBA-0C28-1836-D9BD59D696F7}"/>
              </a:ext>
            </a:extLst>
          </p:cNvPr>
          <p:cNvSpPr/>
          <p:nvPr/>
        </p:nvSpPr>
        <p:spPr>
          <a:xfrm>
            <a:off x="553718" y="2096984"/>
            <a:ext cx="6741287" cy="3784856"/>
          </a:xfrm>
        </p:spPr>
        <p:txBody>
          <a:bodyPr vert="horz" lIns="91440" tIns="45720" rIns="91440" bIns="45720" rtlCol="0">
            <a:no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 dirty="0"/>
              <a:t>The characteristics of an organism are controlled by genes.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 dirty="0"/>
              <a:t>Some characteristics are controlled by a single gene.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 dirty="0"/>
              <a:t>But most are controlled by multiple genes.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 dirty="0"/>
              <a:t>Genes are inherited from parents through the process of reproduction.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92566D1-17C2-4784-4071-DB2F2411C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0853" y="1686685"/>
            <a:ext cx="4449392" cy="4522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1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1334554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Who developed the theory of genetic inheritance?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499771" y="2565054"/>
            <a:ext cx="6531223" cy="3644872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“I have called this principle, by which each slight variation, if useful, is preserved, by the term of Natural Selection.”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b="1" dirty="0"/>
              <a:t>Charles Darwin </a:t>
            </a:r>
            <a:r>
              <a:rPr lang="en-US" sz="2700" dirty="0"/>
              <a:t>describing evolution by natural selection in </a:t>
            </a:r>
            <a:r>
              <a:rPr lang="en-US" sz="2700" i="1" dirty="0"/>
              <a:t>On the Origin of Species </a:t>
            </a:r>
            <a:r>
              <a:rPr lang="en-US" sz="2700" dirty="0"/>
              <a:t>(1859)</a:t>
            </a:r>
            <a:endParaRPr lang="en-US" sz="27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E6134F7-CE89-DE1A-AEE4-B4D2A179ED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4417" y="683686"/>
            <a:ext cx="3952262" cy="5288261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8168728" y="6372153"/>
            <a:ext cx="3023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Charles Darwin (1808–1882)</a:t>
            </a:r>
          </a:p>
        </p:txBody>
      </p:sp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C83959B-EDED-F14F-A8A9-0820C694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135926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But don’t forget…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13EEE4-548C-6F5F-48DC-1DBDD2223502}"/>
              </a:ext>
            </a:extLst>
          </p:cNvPr>
          <p:cNvSpPr txBox="1"/>
          <p:nvPr/>
        </p:nvSpPr>
        <p:spPr>
          <a:xfrm>
            <a:off x="517870" y="1733803"/>
            <a:ext cx="5578130" cy="4923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600" dirty="0"/>
              <a:t>In 1845, the Argentinian doctor </a:t>
            </a:r>
            <a:r>
              <a:rPr lang="en-US" sz="2600" b="1" dirty="0"/>
              <a:t>Francisco Muñiz </a:t>
            </a:r>
            <a:r>
              <a:rPr lang="en-US" sz="2600" dirty="0"/>
              <a:t>described the evolution of “new species” from an “ancient ancestor”.</a:t>
            </a:r>
          </a:p>
          <a:p>
            <a:pPr>
              <a:lnSpc>
                <a:spcPct val="110000"/>
              </a:lnSpc>
            </a:pPr>
            <a:endParaRPr lang="en-US" sz="2600" dirty="0"/>
          </a:p>
          <a:p>
            <a:pPr>
              <a:lnSpc>
                <a:spcPct val="110000"/>
              </a:lnSpc>
            </a:pPr>
            <a:r>
              <a:rPr lang="en-US" sz="2600" dirty="0"/>
              <a:t>Muñiz had recently</a:t>
            </a:r>
            <a:r>
              <a:rPr lang="en-US" sz="2600" b="1" dirty="0"/>
              <a:t> discovered a fossil</a:t>
            </a:r>
            <a:r>
              <a:rPr lang="en-US" sz="2600" dirty="0"/>
              <a:t> of a sabretooth cat and wrote to Darwin about it.</a:t>
            </a:r>
          </a:p>
          <a:p>
            <a:pPr>
              <a:lnSpc>
                <a:spcPct val="110000"/>
              </a:lnSpc>
            </a:pPr>
            <a:endParaRPr lang="en-US" sz="2600" dirty="0"/>
          </a:p>
          <a:p>
            <a:pPr>
              <a:lnSpc>
                <a:spcPct val="110000"/>
              </a:lnSpc>
            </a:pPr>
            <a:r>
              <a:rPr lang="en-US" sz="2600" dirty="0"/>
              <a:t>He was just </a:t>
            </a:r>
            <a:r>
              <a:rPr lang="en-US" sz="2600" b="1" dirty="0"/>
              <a:t>one of many people </a:t>
            </a:r>
            <a:r>
              <a:rPr lang="en-US" sz="2600" dirty="0"/>
              <a:t>thinking about evolution at this time.</a:t>
            </a:r>
          </a:p>
        </p:txBody>
      </p:sp>
      <p:pic>
        <p:nvPicPr>
          <p:cNvPr id="15" name="Picture 14" descr="A skull&#10;&#10;Description automatically generated with medium confidence">
            <a:extLst>
              <a:ext uri="{FF2B5EF4-FFF2-40B4-BE49-F238E27FC236}">
                <a16:creationId xmlns:a16="http://schemas.microsoft.com/office/drawing/2014/main" id="{79D0FCD6-74B9-0F73-71CB-DD77452B22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325" y="1282256"/>
            <a:ext cx="5289804" cy="429348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0629603-9A89-97DB-8387-9976A5B6659D}"/>
              </a:ext>
            </a:extLst>
          </p:cNvPr>
          <p:cNvSpPr/>
          <p:nvPr/>
        </p:nvSpPr>
        <p:spPr>
          <a:xfrm>
            <a:off x="7905458" y="6073428"/>
            <a:ext cx="2247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Sabretooth cat fossil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7E1522A-9140-432B-0F72-0F3553EABA7D}"/>
              </a:ext>
            </a:extLst>
          </p:cNvPr>
          <p:cNvCxnSpPr/>
          <p:nvPr/>
        </p:nvCxnSpPr>
        <p:spPr>
          <a:xfrm>
            <a:off x="7064502" y="5936204"/>
            <a:ext cx="392944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348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213918-F1EB-4BCE-BE23-F5E9851EE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70B43C-39AF-50E2-1B40-1928DF1F6C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A1C4A-9700-85E0-011F-EDC62043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6160"/>
            <a:ext cx="11155680" cy="1636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How do scientific theories and methods develop over time?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62E862-C7F7-4CA1-B929-D0B75F5E9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AB92A9-D57A-308F-81B3-32850C38F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7703354"/>
              </p:ext>
            </p:extLst>
          </p:nvPr>
        </p:nvGraphicFramePr>
        <p:xfrm>
          <a:off x="528320" y="2780521"/>
          <a:ext cx="11155680" cy="351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95443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3345949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3" name="Picture 12">
            <a:hlinkClick r:id="rId6"/>
            <a:extLst>
              <a:ext uri="{FF2B5EF4-FFF2-40B4-BE49-F238E27FC236}">
                <a16:creationId xmlns:a16="http://schemas.microsoft.com/office/drawing/2014/main" id="{A4556F1D-E505-C945-F72E-058EC1CFF6E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2113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1" name="Picture 10">
            <a:hlinkClick r:id="rId8"/>
            <a:extLst>
              <a:ext uri="{FF2B5EF4-FFF2-40B4-BE49-F238E27FC236}">
                <a16:creationId xmlns:a16="http://schemas.microsoft.com/office/drawing/2014/main" id="{3D631DDC-D261-65BE-DC28-66D2B7F7CFF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31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>
            <a:hlinkClick r:id="rId10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868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17868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 err="1"/>
              <a:t>Asajiro</a:t>
            </a:r>
            <a:r>
              <a:rPr lang="en-US" sz="2200" b="1" dirty="0"/>
              <a:t> Oka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(Japan)</a:t>
            </a:r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6088770" y="5391807"/>
            <a:ext cx="2580720" cy="1137697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Sofia </a:t>
            </a:r>
            <a:r>
              <a:rPr lang="en-US" sz="2200" b="1" dirty="0" err="1"/>
              <a:t>Pereiaslavtseva</a:t>
            </a:r>
            <a:r>
              <a:rPr lang="en-US" dirty="0"/>
              <a:t> (Russia and Ukraine)</a:t>
            </a:r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3412626" y="5391807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John </a:t>
            </a:r>
            <a:r>
              <a:rPr lang="en-US" sz="2200" b="1" dirty="0" err="1"/>
              <a:t>Edmonstone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(Guyana and Britain)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9002113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Alfonso Herrera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(Mexico)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7" y="1692876"/>
            <a:ext cx="80663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Scientists around the world helped to develop the theory of evolution. Here are just a few:</a:t>
            </a:r>
          </a:p>
        </p:txBody>
      </p:sp>
    </p:spTree>
    <p:extLst>
      <p:ext uri="{BB962C8B-B14F-4D97-AF65-F5344CB8AC3E}">
        <p14:creationId xmlns:p14="http://schemas.microsoft.com/office/powerpoint/2010/main" val="3753308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Genetic Inheritance</a:t>
            </a:r>
          </a:p>
          <a:p>
            <a:endParaRPr lang="en-US" b="1" dirty="0"/>
          </a:p>
          <a:p>
            <a:r>
              <a:rPr lang="en-US" b="1" dirty="0"/>
              <a:t>AQA Biology Specification</a:t>
            </a:r>
          </a:p>
          <a:p>
            <a:endParaRPr lang="en-US" dirty="0"/>
          </a:p>
          <a:p>
            <a:r>
              <a:rPr lang="en-US" dirty="0"/>
              <a:t>WS1.1 Understand how scientific methods and theories develop over time</a:t>
            </a:r>
          </a:p>
          <a:p>
            <a:r>
              <a:rPr lang="en-GB" dirty="0"/>
              <a:t>4.6 Inheritance, variation and evolution </a:t>
            </a:r>
          </a:p>
          <a:p>
            <a:r>
              <a:rPr lang="en-GB" dirty="0"/>
              <a:t>4.6.1.6 Genetic inheritance </a:t>
            </a:r>
          </a:p>
          <a:p>
            <a:endParaRPr lang="en-US" dirty="0"/>
          </a:p>
          <a:p>
            <a:r>
              <a:rPr lang="en-US" dirty="0"/>
              <a:t>GCSE Biology: Diversity in Science Teaching Pack</a:t>
            </a:r>
          </a:p>
          <a:p>
            <a:r>
              <a:rPr lang="en-US" dirty="0"/>
              <a:t>Developed by James Poskett (University of Warwick)</a:t>
            </a:r>
          </a:p>
          <a:p>
            <a:r>
              <a:rPr lang="en-US" dirty="0" err="1"/>
              <a:t>Licence</a:t>
            </a:r>
            <a:r>
              <a:rPr lang="en-US" dirty="0"/>
              <a:t>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-</a:t>
            </a:r>
            <a:r>
              <a:rPr lang="en-US" dirty="0" err="1"/>
              <a:t>sa</a:t>
            </a:r>
            <a:r>
              <a:rPr lang="en-US" dirty="0"/>
              <a:t>/3.0/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</TotalTime>
  <Words>410</Words>
  <Application>Microsoft Macintosh PowerPoint</Application>
  <PresentationFormat>Widescreen</PresentationFormat>
  <Paragraphs>68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Bierstadt</vt:lpstr>
      <vt:lpstr>Calibri</vt:lpstr>
      <vt:lpstr>GestaltVTI</vt:lpstr>
      <vt:lpstr>The Brain and DNA </vt:lpstr>
      <vt:lpstr>What is genetic inheritance?</vt:lpstr>
      <vt:lpstr>Who developed the theory of genetic inheritance?</vt:lpstr>
      <vt:lpstr>But don’t forget…</vt:lpstr>
      <vt:lpstr>How do scientific theories and methods develop over time?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113</cp:revision>
  <dcterms:created xsi:type="dcterms:W3CDTF">2022-06-21T10:18:19Z</dcterms:created>
  <dcterms:modified xsi:type="dcterms:W3CDTF">2022-09-15T10:25:01Z</dcterms:modified>
</cp:coreProperties>
</file>